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8" r:id="rId9"/>
    <p:sldId id="263" r:id="rId10"/>
    <p:sldId id="262" r:id="rId11"/>
    <p:sldId id="265" r:id="rId12"/>
    <p:sldId id="266" r:id="rId13"/>
    <p:sldId id="267" r:id="rId14"/>
    <p:sldId id="269" r:id="rId15"/>
    <p:sldId id="271" r:id="rId16"/>
    <p:sldId id="272" r:id="rId17"/>
  </p:sldIdLst>
  <p:sldSz cx="10058400" cy="7772400"/>
  <p:notesSz cx="6858000" cy="9144000"/>
  <p:defaultTextStyle>
    <a:defPPr>
      <a:defRPr lang="en-US">
        <a:uFillTx/>
      </a:defRPr>
    </a:defPPr>
    <a:lvl1pPr marL="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6314"/>
  </p:normalViewPr>
  <p:slideViewPr>
    <p:cSldViewPr snapToGrid="0">
      <p:cViewPr varScale="1">
        <p:scale>
          <a:sx n="93" d="100"/>
          <a:sy n="93" d="100"/>
        </p:scale>
        <p:origin x="1720" y="21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7B738F76-9916-4463-83AF-98235947E277}" type="datetimeFigureOut">
              <a:rPr lang="en-US" smtClean="0">
                <a:uFillTx/>
              </a:rPr>
              <a:t>10/30/21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3E8AD5D-1FDE-46FA-8DE9-32257D4CDD8C}" type="datetimeFigureOut">
              <a:rPr lang="en-US" smtClean="0">
                <a:uFillTx/>
              </a:rPr>
              <a:t>10/30/21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FE104F0-92FE-4338-A162-67E37969074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563239"/>
            <a:ext cx="9148813" cy="2258026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2925617"/>
            <a:ext cx="9148813" cy="1876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[MONTH] [DATE],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AD27-6269-45A9-8038-A7BFF5F78EB9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6" name="Picture 5" descr="A picture containing sky  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89744" y="4906499"/>
            <a:ext cx="5924373" cy="2343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0340" y="3193144"/>
            <a:ext cx="6002555" cy="664495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20340" y="3806552"/>
            <a:ext cx="6002555" cy="355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8" name="Isosceles Triangle 7"/>
          <p:cNvSpPr>
            <a:spLocks/>
          </p:cNvSpPr>
          <p:nvPr userDrawn="1"/>
        </p:nvSpPr>
        <p:spPr>
          <a:xfrm rot="5400000" flipH="1">
            <a:off x="2212167" y="3596762"/>
            <a:ext cx="407548" cy="279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57200" y="3351317"/>
            <a:ext cx="2098307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spc="300" dirty="0">
              <a:uFillTx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351317"/>
            <a:ext cx="2098308" cy="385011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  <a:uFillTx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</a:rPr>
              <a:t>SECTION I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uFillTx/>
              </a:rPr>
              <a:t>October 18, 2021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55933E-9E45-4ADC-A741-BC91D10C6712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667512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5"/>
          </p:nvPr>
        </p:nvSpPr>
        <p:spPr>
          <a:xfrm>
            <a:off x="356616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8335B0-1ED2-4EA3-B317-FA3B20F4F904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457200" y="4269745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CC2-EDF2-40BF-8B63-0009A1245D03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6"/>
          </p:nvPr>
        </p:nvSpPr>
        <p:spPr>
          <a:xfrm>
            <a:off x="457200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idx="17"/>
          </p:nvPr>
        </p:nvSpPr>
        <p:spPr>
          <a:xfrm>
            <a:off x="5177481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724696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/>
          </p:cNvSpPr>
          <p:nvPr userDrawn="1"/>
        </p:nvSpPr>
        <p:spPr>
          <a:xfrm>
            <a:off x="0" y="7324825"/>
            <a:ext cx="10058400" cy="4475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4F6FC9BE-248D-42D4-9180-940A167F55AD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uFillTx/>
              </a:defRPr>
            </a:lvl1pPr>
          </a:lstStyle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uFillTx/>
              </a:defRPr>
            </a:lvl1pPr>
          </a:lstStyle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33806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uFillTx/>
              </a:rPr>
              <a:t>Quantitative Market Intelligence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60112"/>
            <a:ext cx="9144000" cy="48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9" cstate="print"/>
          <a:srcRect l="12269" t="12269" r="12269" b="12269"/>
          <a:stretch/>
        </p:blipFill>
        <p:spPr>
          <a:xfrm>
            <a:off x="9301247" y="7024875"/>
            <a:ext cx="599905" cy="59990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3" name="Rectangle 12"/>
          <p:cNvSpPr>
            <a:spLocks/>
          </p:cNvSpPr>
          <p:nvPr userDrawn="1"/>
        </p:nvSpPr>
        <p:spPr>
          <a:xfrm>
            <a:off x="10418329" y="1299408"/>
            <a:ext cx="365760" cy="365760"/>
          </a:xfrm>
          <a:prstGeom prst="rect">
            <a:avLst/>
          </a:prstGeom>
          <a:solidFill>
            <a:srgbClr val="C9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201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</a:t>
            </a:r>
            <a:endParaRPr lang="en-US" sz="800" dirty="0">
              <a:uFillTx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5720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uFillTx/>
              </a:rPr>
              <a:t>Presentation</a:t>
            </a:r>
            <a:r>
              <a:rPr lang="en-US" baseline="0" dirty="0">
                <a:uFillTx/>
              </a:rPr>
              <a:t> Name</a:t>
            </a:r>
            <a:endParaRPr lang="en-US" dirty="0">
              <a:uFillTx/>
            </a:endParaRPr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10418329" y="2627694"/>
            <a:ext cx="365760" cy="365760"/>
          </a:xfrm>
          <a:prstGeom prst="rect">
            <a:avLst/>
          </a:prstGeom>
          <a:solidFill>
            <a:srgbClr val="1D5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R – 29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G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87</a:t>
            </a:r>
            <a:br>
              <a:rPr lang="en-US" sz="800" dirty="0">
                <a:solidFill>
                  <a:schemeClr val="bg1"/>
                </a:solidFill>
                <a:uFillTx/>
              </a:rPr>
            </a:br>
            <a:r>
              <a:rPr lang="en-US" sz="800" dirty="0">
                <a:solidFill>
                  <a:schemeClr val="bg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135</a:t>
            </a:r>
            <a:endParaRPr lang="en-US" sz="800" dirty="0">
              <a:solidFill>
                <a:schemeClr val="bg1"/>
              </a:solidFill>
              <a:uFillTx/>
            </a:endParaRPr>
          </a:p>
        </p:txBody>
      </p:sp>
      <p:sp>
        <p:nvSpPr>
          <p:cNvPr id="17" name="Rectangle 16"/>
          <p:cNvSpPr>
            <a:spLocks/>
          </p:cNvSpPr>
          <p:nvPr userDrawn="1"/>
        </p:nvSpPr>
        <p:spPr>
          <a:xfrm>
            <a:off x="10418329" y="2184932"/>
            <a:ext cx="365760" cy="365760"/>
          </a:xfrm>
          <a:prstGeom prst="rect">
            <a:avLst/>
          </a:prstGeom>
          <a:solidFill>
            <a:srgbClr val="6D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109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141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193</a:t>
            </a:r>
            <a:endParaRPr lang="en-US" sz="800" dirty="0">
              <a:uFillTx/>
            </a:endParaRP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10418329" y="3070456"/>
            <a:ext cx="365760" cy="365760"/>
          </a:xfrm>
          <a:prstGeom prst="rect">
            <a:avLst/>
          </a:prstGeom>
          <a:solidFill>
            <a:srgbClr val="1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50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97</a:t>
            </a:r>
            <a:endParaRPr lang="en-US" sz="800" dirty="0">
              <a:uFillTx/>
            </a:endParaRPr>
          </a:p>
        </p:txBody>
      </p:sp>
      <p:sp>
        <p:nvSpPr>
          <p:cNvPr id="19" name="Rectangle 18"/>
          <p:cNvSpPr>
            <a:spLocks/>
          </p:cNvSpPr>
          <p:nvPr userDrawn="1"/>
        </p:nvSpPr>
        <p:spPr>
          <a:xfrm>
            <a:off x="10418329" y="3513218"/>
            <a:ext cx="365760" cy="365760"/>
          </a:xfrm>
          <a:prstGeom prst="rect">
            <a:avLst/>
          </a:prstGeom>
          <a:solidFill>
            <a:srgbClr val="15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26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51</a:t>
            </a:r>
            <a:endParaRPr lang="en-US" sz="800" dirty="0">
              <a:uFillTx/>
            </a:endParaRP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10418329" y="856646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222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38</a:t>
            </a:r>
            <a:endParaRPr lang="en-US" sz="800" dirty="0">
              <a:uFillTx/>
            </a:endParaRPr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0418329" y="3955980"/>
            <a:ext cx="365760" cy="36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R – 217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G – 217</a:t>
            </a:r>
            <a:br>
              <a:rPr lang="en-US" sz="800" dirty="0">
                <a:solidFill>
                  <a:schemeClr val="tx1"/>
                </a:solidFill>
                <a:uFillTx/>
              </a:rPr>
            </a:br>
            <a:r>
              <a:rPr lang="en-US" sz="800" dirty="0">
                <a:solidFill>
                  <a:schemeClr val="tx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tx1"/>
                </a:solidFill>
                <a:uFillTx/>
              </a:rPr>
              <a:t> 217</a:t>
            </a:r>
            <a:endParaRPr lang="en-US" sz="800" dirty="0">
              <a:solidFill>
                <a:schemeClr val="tx1"/>
              </a:solidFill>
              <a:uFillTx/>
            </a:endParaRPr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10418329" y="1742170"/>
            <a:ext cx="365760" cy="365760"/>
          </a:xfrm>
          <a:prstGeom prst="rect">
            <a:avLst/>
          </a:prstGeom>
          <a:solidFill>
            <a:srgbClr val="508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80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222</a:t>
            </a:r>
            <a:endParaRPr lang="en-US" sz="800" dirty="0">
              <a:uFillTx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4732638" y="1117377"/>
            <a:ext cx="593124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ctr" defTabSz="100584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uFillTx/>
          <a:latin typeface="+mj-lt"/>
          <a:ea typeface="+mj-ea"/>
          <a:cs typeface="+mj-cs"/>
        </a:defRPr>
      </a:lvl1pPr>
    </p:titleStyle>
    <p:bodyStyle>
      <a:lvl1pPr marL="287338" marR="0" indent="-287338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n"/>
        <a:defRPr sz="14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71500" marR="0" indent="-2857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3" panose="05040102010807070707" pitchFamily="18" charset="2"/>
        <a:buChar char="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001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●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−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200150" marR="0" indent="-1714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▪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General Meeting #11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DATA NORMALIZATION METHODS</a:t>
            </a:r>
          </a:p>
          <a:p>
            <a:r>
              <a:rPr lang="en-US" dirty="0"/>
              <a:t>October 31th</a:t>
            </a:r>
            <a:r>
              <a:rPr lang="en-US" dirty="0">
                <a:uFillTx/>
              </a:rPr>
              <a:t>, 2021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51CA-6FF4-4E3D-AF84-55D5DF0A229A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F212-9EBC-6643-9AAA-8CDEA3F4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0D49-5E7F-D343-A15B-8429CECD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92982"/>
          </a:xfrm>
        </p:spPr>
        <p:txBody>
          <a:bodyPr/>
          <a:lstStyle/>
          <a:p>
            <a:r>
              <a:rPr lang="en-US" dirty="0"/>
              <a:t>The Min-Max Scaler will scale your values within an input range; a minimum and a maximum</a:t>
            </a:r>
          </a:p>
          <a:p>
            <a:r>
              <a:rPr lang="en-US" dirty="0"/>
              <a:t>This scaler should not be used sparse data because it destroys what a zero or non-observation is: </a:t>
            </a:r>
          </a:p>
          <a:p>
            <a:pPr lvl="1"/>
            <a:r>
              <a:rPr lang="en-US" dirty="0"/>
              <a:t>Going back to the door example, ”door not open” would have different meaning after rescaling </a:t>
            </a:r>
          </a:p>
          <a:p>
            <a:r>
              <a:rPr lang="en-US" dirty="0"/>
              <a:t>You also want to avoid scaling when there are strong outliers because this will unnecessarily reduce the granularity of the central observations</a:t>
            </a:r>
          </a:p>
          <a:p>
            <a:r>
              <a:rPr lang="en-US" dirty="0"/>
              <a:t>It is appropriate to scale data when you want two variables to be comparable </a:t>
            </a:r>
          </a:p>
          <a:p>
            <a:r>
              <a:rPr lang="en-US" dirty="0"/>
              <a:t>Especially, good for linear models because: </a:t>
            </a:r>
          </a:p>
          <a:p>
            <a:pPr lvl="1"/>
            <a:r>
              <a:rPr lang="en-US" dirty="0"/>
              <a:t>You often want to interpret the results of the linear model </a:t>
            </a:r>
          </a:p>
          <a:p>
            <a:pPr lvl="1"/>
            <a:r>
              <a:rPr lang="en-US" dirty="0"/>
              <a:t>If you put in vectors with drastically different scales it can skew the model (especially during for neural nets)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3F4D0-9741-144B-86F7-AB5E6BE4A9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SCALING FUNCTION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B98F80-8582-0E47-9225-79B062B7026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83BF6E-C6E8-AC47-8DD0-056EB00B61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10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E479C7-CFD7-DE42-8931-1540563A277E}"/>
                  </a:ext>
                </a:extLst>
              </p:cNvPr>
              <p:cNvSpPr txBox="1"/>
              <p:nvPr/>
            </p:nvSpPr>
            <p:spPr>
              <a:xfrm>
                <a:off x="6238484" y="2072447"/>
                <a:ext cx="2059795" cy="52123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E479C7-CFD7-DE42-8931-1540563A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84" y="2072447"/>
                <a:ext cx="2059795" cy="521233"/>
              </a:xfrm>
              <a:prstGeom prst="rect">
                <a:avLst/>
              </a:prstGeom>
              <a:blipFill>
                <a:blip r:embed="rId2"/>
                <a:stretch>
                  <a:fillRect l="-613" r="-61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7D90737-2466-D243-931A-B7016698C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1" t="9677" r="20857" b="8798"/>
          <a:stretch/>
        </p:blipFill>
        <p:spPr>
          <a:xfrm>
            <a:off x="5029200" y="3625163"/>
            <a:ext cx="4478365" cy="3029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D79E54-D657-D247-8A27-876C0DE43773}"/>
              </a:ext>
            </a:extLst>
          </p:cNvPr>
          <p:cNvSpPr/>
          <p:nvPr/>
        </p:nvSpPr>
        <p:spPr>
          <a:xfrm>
            <a:off x="5888184" y="1871405"/>
            <a:ext cx="3089563" cy="103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8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5FE3-8E98-9E47-8350-C93E9A17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Max-Abs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8EF0-8D78-B445-B0F9-374AD868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the Max-Abs scaler when we do not want to destroy the sparsity of the data</a:t>
            </a:r>
          </a:p>
          <a:p>
            <a:r>
              <a:rPr lang="en-US" dirty="0"/>
              <a:t>This does not occur because we are taking the absolutely value of an input and using that to scale</a:t>
            </a:r>
          </a:p>
          <a:p>
            <a:r>
              <a:rPr lang="en-US" dirty="0"/>
              <a:t>Allows for us to to know that the absolute maximum value of the rescaled data will be 1</a:t>
            </a:r>
          </a:p>
          <a:p>
            <a:r>
              <a:rPr lang="en-US" dirty="0"/>
              <a:t>This scaler will also suffer the existence of large outliers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E4344-5E19-344A-8BF3-BDBAE0C8D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BEHAVES SIMILAR TO MIN-MAX SCALER WHEN ONLY USING POSITIVE VALUES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83E1FD-59E8-A341-B544-EF83BB1802A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A5AFA-9027-EC40-ADB2-0096A4095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11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1AA016-5A82-894E-9F49-D477B867B549}"/>
                  </a:ext>
                </a:extLst>
              </p:cNvPr>
              <p:cNvSpPr txBox="1"/>
              <p:nvPr/>
            </p:nvSpPr>
            <p:spPr>
              <a:xfrm>
                <a:off x="6317450" y="2166064"/>
                <a:ext cx="1988941" cy="52116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𝑣𝑒𝑐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1AA016-5A82-894E-9F49-D477B867B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50" y="2166064"/>
                <a:ext cx="1988941" cy="521168"/>
              </a:xfrm>
              <a:prstGeom prst="rect">
                <a:avLst/>
              </a:prstGeom>
              <a:blipFill>
                <a:blip r:embed="rId2"/>
                <a:stretch>
                  <a:fillRect l="-63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2209247-4197-7C41-A4C9-D7D26E600BB9}"/>
              </a:ext>
            </a:extLst>
          </p:cNvPr>
          <p:cNvSpPr/>
          <p:nvPr/>
        </p:nvSpPr>
        <p:spPr>
          <a:xfrm>
            <a:off x="5767138" y="1923064"/>
            <a:ext cx="3089563" cy="103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7FD920-BC98-F641-904D-4360033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4" y="4220914"/>
            <a:ext cx="6788735" cy="25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CA7F-252D-AE4A-BC9D-764293B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9909-6866-0D4C-8246-A387F10B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a normal curve by only its mean and standard deviation</a:t>
            </a:r>
          </a:p>
          <a:p>
            <a:r>
              <a:rPr lang="en-US" dirty="0"/>
              <a:t>Standard scaler will use this to force the existing data into a normal curve as well as scaling it</a:t>
            </a:r>
          </a:p>
          <a:p>
            <a:pPr lvl="1"/>
            <a:r>
              <a:rPr lang="en-US" dirty="0"/>
              <a:t>Remember for the normal curve that ~67% of observation fall within the first standard deviation</a:t>
            </a:r>
          </a:p>
          <a:p>
            <a:r>
              <a:rPr lang="en-US" dirty="0"/>
              <a:t>This will maintain the presence of outliers in your data if they are large</a:t>
            </a:r>
          </a:p>
          <a:p>
            <a:r>
              <a:rPr lang="en-US" dirty="0"/>
              <a:t>One of the more common methods because it reappears often through statistics</a:t>
            </a:r>
          </a:p>
          <a:p>
            <a:pPr lvl="1"/>
            <a:r>
              <a:rPr lang="en-US" dirty="0"/>
              <a:t>For example, the calculation of p-values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28E4E-614E-684C-9CC6-064F6C584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FINDS THE Z-SCORE FOR EACH OBSERVATION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BBA926-DCD3-7D47-8A5A-A71E015052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91E7F-0299-D647-AD4C-1D8BBD0BA0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12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B670D-FD65-CB43-AD3F-4030B5A3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3" t="5892" r="16494" b="7625"/>
          <a:stretch/>
        </p:blipFill>
        <p:spPr>
          <a:xfrm>
            <a:off x="5292437" y="3450390"/>
            <a:ext cx="4308763" cy="2874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82B01C-9E6B-6C42-B5B9-064AC107F053}"/>
                  </a:ext>
                </a:extLst>
              </p:cNvPr>
              <p:cNvSpPr txBox="1"/>
              <p:nvPr/>
            </p:nvSpPr>
            <p:spPr>
              <a:xfrm>
                <a:off x="6916844" y="2068041"/>
                <a:ext cx="1366528" cy="47256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82B01C-9E6B-6C42-B5B9-064AC107F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44" y="2068041"/>
                <a:ext cx="1366528" cy="472565"/>
              </a:xfrm>
              <a:prstGeom prst="rect">
                <a:avLst/>
              </a:prstGeom>
              <a:blipFill>
                <a:blip r:embed="rId3"/>
                <a:stretch>
                  <a:fillRect l="-1852" t="-2632" r="-277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88DB4C1-7CD3-D44F-AB3C-D6B73122A368}"/>
              </a:ext>
            </a:extLst>
          </p:cNvPr>
          <p:cNvSpPr/>
          <p:nvPr/>
        </p:nvSpPr>
        <p:spPr>
          <a:xfrm>
            <a:off x="6511635" y="1786691"/>
            <a:ext cx="2382983" cy="103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03B9-A9FD-CF48-B5F1-5DA85F1F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11077-E66F-4A44-BD1C-3C33F49B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previous scalers we saw that they were sensitive to outliers, this scaler is not</a:t>
            </a:r>
          </a:p>
          <a:p>
            <a:r>
              <a:rPr lang="en-US" dirty="0"/>
              <a:t>Previously, we saw mean and standard deviation being used in scalers as a method of rescaling</a:t>
            </a:r>
          </a:p>
          <a:p>
            <a:pPr lvl="1"/>
            <a:r>
              <a:rPr lang="en-US" dirty="0"/>
              <a:t>Here we are using median and IQR which are as sensitive to a small number of large outliers</a:t>
            </a:r>
          </a:p>
          <a:p>
            <a:pPr lvl="1"/>
            <a:r>
              <a:rPr lang="en-US" dirty="0"/>
              <a:t>IQR was also the method of detect outliers (as evidence of this)</a:t>
            </a:r>
          </a:p>
          <a:p>
            <a:r>
              <a:rPr lang="en-US" dirty="0"/>
              <a:t>Performs the same process as the standard scaler (or the calculation of z-score) but with these variables instead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6E69E-A64B-E64F-B01F-17E39A9A17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ROBUST TO OUTLIERS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77C57F-B1A3-9D44-A5A8-05B89E60829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CB155A-B9C0-B343-9A3B-F3A69F56C7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13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82A51F-35C0-D144-ABC9-6959333599EF}"/>
                  </a:ext>
                </a:extLst>
              </p:cNvPr>
              <p:cNvSpPr txBox="1"/>
              <p:nvPr/>
            </p:nvSpPr>
            <p:spPr>
              <a:xfrm>
                <a:off x="6510924" y="2318464"/>
                <a:ext cx="1643462" cy="53162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82A51F-35C0-D144-ABC9-695933359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924" y="2318464"/>
                <a:ext cx="1643462" cy="531620"/>
              </a:xfrm>
              <a:prstGeom prst="rect">
                <a:avLst/>
              </a:prstGeom>
              <a:blipFill>
                <a:blip r:embed="rId2"/>
                <a:stretch>
                  <a:fillRect l="-1538" r="-7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F69741F-AD42-B348-A4F6-45FEDF3656EB}"/>
              </a:ext>
            </a:extLst>
          </p:cNvPr>
          <p:cNvSpPr/>
          <p:nvPr/>
        </p:nvSpPr>
        <p:spPr>
          <a:xfrm>
            <a:off x="6109365" y="2075464"/>
            <a:ext cx="2563092" cy="10352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5BEA6-CB59-DB47-9469-180AE3E35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4" t="8447" r="15714" b="9971"/>
          <a:stretch/>
        </p:blipFill>
        <p:spPr>
          <a:xfrm>
            <a:off x="5271929" y="3838073"/>
            <a:ext cx="4121452" cy="26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C955-A719-2E4B-ACFD-443A3BC88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6B7F-32D9-8949-A040-B605D5354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1859-4C03-2C4E-8670-83EBBEC6B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485E-3F9E-F448-B369-19467ADB37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0458-7A74-5648-B894-02414E9A7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411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951-93C2-C847-ABA9-C5EE4778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CC6B-AAB6-3748-A40E-677012CC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a log transformation to convert values when they take up a wide range</a:t>
            </a:r>
          </a:p>
          <a:p>
            <a:pPr lvl="1"/>
            <a:r>
              <a:rPr lang="en-US" dirty="0"/>
              <a:t>A good example is income where there is a strong central subset but significant low and high outliers </a:t>
            </a:r>
          </a:p>
          <a:p>
            <a:r>
              <a:rPr lang="en-US" dirty="0"/>
              <a:t>To perform a log transformation we just take the log of each observation in a row </a:t>
            </a:r>
          </a:p>
          <a:p>
            <a:pPr lvl="1"/>
            <a:r>
              <a:rPr lang="en-US" dirty="0"/>
              <a:t>log(10) = 1</a:t>
            </a:r>
          </a:p>
          <a:p>
            <a:pPr lvl="1"/>
            <a:r>
              <a:rPr lang="en-US" dirty="0"/>
              <a:t>log(100) = 2</a:t>
            </a:r>
          </a:p>
          <a:p>
            <a:pPr lvl="1"/>
            <a:r>
              <a:rPr lang="en-US" dirty="0"/>
              <a:t>log(10000) = 4</a:t>
            </a:r>
          </a:p>
          <a:p>
            <a:r>
              <a:rPr lang="en-US" dirty="0"/>
              <a:t>As we can see this does an extremely good job scaling observations that are order of magnitudes larger than each other to be within the same range</a:t>
            </a:r>
          </a:p>
          <a:p>
            <a:r>
              <a:rPr lang="en-US" dirty="0"/>
              <a:t>If we transform the independent variable the beta now tells us that a 1% change in the x causes the beta effects on the dependent variable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8DBA4-84E1-8D47-A547-A3926CDBC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VERY COMMON FORM OF STANDARDIZATION BECAUSE OF ITS EASY INTERP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FF228D-B79A-7D40-B384-D994F9367FC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B65845-04A5-D64B-85BD-AE472E96DD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15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F9AB0-372A-C241-8F78-4CDFF294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41" y="2886960"/>
            <a:ext cx="4012895" cy="25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87B-FF10-E14C-A997-0A01E7D1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Cox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6B9B-DCDA-DA4F-92A3-899FE9E1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BX transformation can only be applied to strictly positive values of y </a:t>
            </a:r>
          </a:p>
          <a:p>
            <a:r>
              <a:rPr lang="en-US" dirty="0"/>
              <a:t>Is used to transform the dependent variable into a normal curve </a:t>
            </a:r>
          </a:p>
          <a:p>
            <a:r>
              <a:rPr lang="en-US" dirty="0"/>
              <a:t>The lambda term is selected between -5 and 5 </a:t>
            </a:r>
          </a:p>
          <a:p>
            <a:pPr lvl="1"/>
            <a:r>
              <a:rPr lang="en-US" dirty="0"/>
              <a:t>The optimal value of lambda is simple the term that best approximates the normal curve </a:t>
            </a:r>
          </a:p>
          <a:p>
            <a:pPr lvl="1"/>
            <a:r>
              <a:rPr lang="en-US" dirty="0"/>
              <a:t>A lambda term of 1 means that no transformation is necessary </a:t>
            </a:r>
          </a:p>
          <a:p>
            <a:pPr lvl="1"/>
            <a:r>
              <a:rPr lang="en-US" dirty="0"/>
              <a:t>Typical to use understandable lambdas like 0 (natural log) and 0.5 (square root)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9B26B-8DE8-184D-AF16-4F2D2DB8F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A LOG TRANSFORMATION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80319C-08D0-4F43-90BD-DAC587304D7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31,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3ABE82-E0D0-3448-97D7-4EF7954881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16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B5E4C-A62E-8B41-98B8-5AED48D13C83}"/>
                  </a:ext>
                </a:extLst>
              </p:cNvPr>
              <p:cNvSpPr txBox="1"/>
              <p:nvPr/>
            </p:nvSpPr>
            <p:spPr>
              <a:xfrm>
                <a:off x="5936673" y="2086242"/>
                <a:ext cx="2785250" cy="102566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B5E4C-A62E-8B41-98B8-5AED48D13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73" y="2086242"/>
                <a:ext cx="2785250" cy="1025665"/>
              </a:xfrm>
              <a:prstGeom prst="rect">
                <a:avLst/>
              </a:prstGeom>
              <a:blipFill>
                <a:blip r:embed="rId2"/>
                <a:stretch>
                  <a:fillRect l="-42534" t="-229268" b="-3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A6EB3B-E545-C64D-97C5-A682EF26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23" y="3415293"/>
            <a:ext cx="2565400" cy="3238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01372-026C-F846-9F2C-323B100085F1}"/>
                  </a:ext>
                </a:extLst>
              </p:cNvPr>
              <p:cNvSpPr txBox="1"/>
              <p:nvPr/>
            </p:nvSpPr>
            <p:spPr>
              <a:xfrm>
                <a:off x="1024222" y="5293612"/>
                <a:ext cx="3856697" cy="136018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den>
                                  </m:f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01372-026C-F846-9F2C-323B10008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22" y="5293612"/>
                <a:ext cx="3856697" cy="1360181"/>
              </a:xfrm>
              <a:prstGeom prst="rect">
                <a:avLst/>
              </a:prstGeom>
              <a:blipFill>
                <a:blip r:embed="rId4"/>
                <a:stretch>
                  <a:fillRect l="-1645" t="-29630" b="-2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86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C01-4B18-6F4C-87E7-1E9E1ED12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 Discussion of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32297-3494-8945-8BC0-8A62C82C1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BRIEF REVIEW OF WHAT WE WENT OVER LAST MEETING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9BECE-A786-E64A-8ABC-EC6515D32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20ED2-05D0-0645-A219-8AD8A65E94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37E7-81F2-DC4B-A730-9D214882D4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45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2917-FA86-A944-9316-FF45C842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2232-3340-4B48-8547-CAEB7BB6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168291"/>
          </a:xfrm>
        </p:spPr>
        <p:txBody>
          <a:bodyPr>
            <a:normAutofit/>
          </a:bodyPr>
          <a:lstStyle/>
          <a:p>
            <a:r>
              <a:rPr lang="en-US" dirty="0"/>
              <a:t>From last lecture we know that it is important for data to be normal before it is put into a linear model </a:t>
            </a:r>
          </a:p>
          <a:p>
            <a:pPr lvl="1"/>
            <a:r>
              <a:rPr lang="en-US" dirty="0"/>
              <a:t>This anchors a large number of assumptions of linear regression</a:t>
            </a:r>
          </a:p>
          <a:p>
            <a:pPr lvl="1"/>
            <a:r>
              <a:rPr lang="en-US" dirty="0"/>
              <a:t>Also a factor in most statistical tests that we are going to be using </a:t>
            </a:r>
          </a:p>
          <a:p>
            <a:r>
              <a:rPr lang="en-US" dirty="0"/>
              <a:t>We describe data as normal if it follows the normal curve</a:t>
            </a:r>
          </a:p>
          <a:p>
            <a:pPr lvl="1"/>
            <a:r>
              <a:rPr lang="en-US" dirty="0"/>
              <a:t>A curve is “Normal” if it is part of the normal curve family </a:t>
            </a:r>
          </a:p>
          <a:p>
            <a:pPr lvl="1"/>
            <a:r>
              <a:rPr lang="en-US" dirty="0"/>
              <a:t>These curve can be described with two points: mean and standard deviation </a:t>
            </a:r>
          </a:p>
          <a:p>
            <a:r>
              <a:rPr lang="en-US" dirty="0"/>
              <a:t>Normality can be seen in many normal systems and populations ”out in the wild</a:t>
            </a:r>
          </a:p>
          <a:p>
            <a:r>
              <a:rPr lang="en-US" dirty="0"/>
              <a:t>Remember our assumptions for using a linear regression: linearity, multivariate normality, little-to-no multicollinearity, no autocorrelation, and homoscedasticity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88073-B32C-8F4F-8D24-3E3F32D87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5EC0A3-7C4C-F44D-A2EE-4A00B10818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711EDD-5576-794C-A114-523B0B24A6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3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843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9BF1-3587-DB40-B847-1DDEEF8DC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Our Terms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43D6C-CF2D-7742-9681-885B66515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INTO HOW TO NORMALIZE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83E1B-5E85-AE43-8CA0-BAD8AAAD2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9B70D-59F3-EA45-AB44-80557A8C1E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1AA6-9C67-F04F-991E-D9C25413C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389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A08A-10ED-A046-A7A7-CBB5B91C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Normalization 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F77D3-906B-614E-9C59-8687C25D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34545"/>
          </a:xfrm>
        </p:spPr>
        <p:txBody>
          <a:bodyPr>
            <a:normAutofit/>
          </a:bodyPr>
          <a:lstStyle/>
          <a:p>
            <a:r>
              <a:rPr lang="en-US" dirty="0"/>
              <a:t>1. Collecting data</a:t>
            </a:r>
          </a:p>
          <a:p>
            <a:pPr lvl="1"/>
            <a:r>
              <a:rPr lang="en-US" dirty="0"/>
              <a:t>We can do this ourselves using </a:t>
            </a:r>
            <a:r>
              <a:rPr lang="en-US" dirty="0" err="1"/>
              <a:t>webscraping</a:t>
            </a:r>
            <a:endParaRPr lang="en-US" dirty="0"/>
          </a:p>
          <a:p>
            <a:pPr lvl="2"/>
            <a:r>
              <a:rPr lang="en-US" dirty="0"/>
              <a:t>Remember the importance of sampling here</a:t>
            </a:r>
          </a:p>
          <a:p>
            <a:pPr lvl="1"/>
            <a:r>
              <a:rPr lang="en-US" dirty="0"/>
              <a:t>Can also use premade dataset (stock data)</a:t>
            </a:r>
          </a:p>
          <a:p>
            <a:r>
              <a:rPr lang="en-US" dirty="0"/>
              <a:t>2. Formatting data</a:t>
            </a:r>
          </a:p>
          <a:p>
            <a:pPr lvl="1"/>
            <a:r>
              <a:rPr lang="en-US" dirty="0"/>
              <a:t>Using Pandas here</a:t>
            </a:r>
          </a:p>
          <a:p>
            <a:r>
              <a:rPr lang="en-US" dirty="0"/>
              <a:t>3. Check linear modeling assumptions </a:t>
            </a:r>
          </a:p>
          <a:p>
            <a:pPr lvl="1"/>
            <a:r>
              <a:rPr lang="en-US" dirty="0"/>
              <a:t>If the assumptions fail and the data is not normal we need to normalize</a:t>
            </a:r>
          </a:p>
          <a:p>
            <a:pPr lvl="2"/>
            <a:r>
              <a:rPr lang="en-US" b="1" dirty="0"/>
              <a:t>We need to normalize the entire dataset even before the train-test split </a:t>
            </a:r>
          </a:p>
          <a:p>
            <a:pPr lvl="2"/>
            <a:r>
              <a:rPr lang="en-US" b="1" dirty="0"/>
              <a:t>Do this because we are going to apply the same normalization parameters from the training set to the testing set </a:t>
            </a:r>
          </a:p>
          <a:p>
            <a:r>
              <a:rPr lang="en-US" dirty="0"/>
              <a:t>4. Start to build the model and test </a:t>
            </a:r>
          </a:p>
          <a:p>
            <a:r>
              <a:rPr lang="en-US" dirty="0"/>
              <a:t>5. Deploy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B35F5-FB5B-304E-8569-42A51C5F4E1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A1C64-DC08-9847-94EC-8452F8F280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DOES NORMALIZATION APPEAR IN THE MODELING PROCESS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AA93DE-9D79-724F-A718-65A1AC01F81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F25C5-904B-744E-B630-0346EFEBFA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5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120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8FB5-3383-D14F-AA32-200650F1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Normalization *Academically*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E0FF-E3BB-B342-AC1C-9EB4BD33F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been using the term “normalization” rather broadly, lets me more specific with our language</a:t>
            </a:r>
          </a:p>
          <a:p>
            <a:r>
              <a:rPr lang="en-US" dirty="0"/>
              <a:t>Normalization: process of reshaping our data (e.g. change the mean and standard deviation) to fit a Gaussian normal curve </a:t>
            </a:r>
          </a:p>
          <a:p>
            <a:pPr lvl="1"/>
            <a:r>
              <a:rPr lang="en-US" dirty="0"/>
              <a:t>Allows for the meeting of a the normal assumption of normality</a:t>
            </a:r>
          </a:p>
          <a:p>
            <a:r>
              <a:rPr lang="en-US" dirty="0"/>
              <a:t>Scaling: changes the range that you data exists within</a:t>
            </a:r>
          </a:p>
          <a:p>
            <a:pPr lvl="1"/>
            <a:r>
              <a:rPr lang="en-US" dirty="0"/>
              <a:t>Helpful when you model uses distance because you want easy comparison between your factors</a:t>
            </a:r>
          </a:p>
          <a:p>
            <a:pPr lvl="1"/>
            <a:r>
              <a:rPr lang="en-US" dirty="0"/>
              <a:t>Allows for better weighing in your model and prevents the introduction of bias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DBBD9-01AB-0A42-AAAA-35582D1EE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QUICK DEFINITIONS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4FCDFB-6C8A-904A-87FB-C94F736E37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832D48-8BBA-5D48-88A5-2270FBEA2C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6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291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7983-1694-3141-BB37-B7F9ECF5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2119-805F-5348-9C6A-DBF79F62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51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will be quick</a:t>
            </a:r>
          </a:p>
          <a:p>
            <a:r>
              <a:rPr lang="en-US" dirty="0"/>
              <a:t>There are two types of data density: </a:t>
            </a:r>
          </a:p>
          <a:p>
            <a:pPr lvl="1"/>
            <a:r>
              <a:rPr lang="en-US" dirty="0"/>
              <a:t>Sparse</a:t>
            </a:r>
          </a:p>
          <a:p>
            <a:pPr lvl="1"/>
            <a:r>
              <a:rPr lang="en-US" dirty="0"/>
              <a:t>Dense</a:t>
            </a:r>
          </a:p>
          <a:p>
            <a:r>
              <a:rPr lang="en-US" dirty="0"/>
              <a:t>Can say that data is sparse when zero or non-existing values are common</a:t>
            </a:r>
          </a:p>
          <a:p>
            <a:pPr lvl="1"/>
            <a:r>
              <a:rPr lang="en-US" dirty="0"/>
              <a:t>For example, say we are tracking each time a professor walks into CBA 3.204</a:t>
            </a:r>
          </a:p>
          <a:p>
            <a:pPr lvl="1"/>
            <a:r>
              <a:rPr lang="en-US" dirty="0"/>
              <a:t>We say this is sparse because we would only get data when they entered the classroom </a:t>
            </a:r>
          </a:p>
          <a:p>
            <a:r>
              <a:rPr lang="en-US" dirty="0"/>
              <a:t>Data is dense when there is a constant metric of evaluation </a:t>
            </a:r>
          </a:p>
          <a:p>
            <a:pPr lvl="1"/>
            <a:r>
              <a:rPr lang="en-US" dirty="0"/>
              <a:t>For example, we were tracking the number of students that passed through the McCombs entrance in a timestep</a:t>
            </a:r>
          </a:p>
          <a:p>
            <a:pPr lvl="2"/>
            <a:r>
              <a:rPr lang="en-US" dirty="0"/>
              <a:t>There would always be a metric to record at each timestep</a:t>
            </a:r>
          </a:p>
          <a:p>
            <a:r>
              <a:rPr lang="en-US" dirty="0"/>
              <a:t>Impacts when to use standardization and scaling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1EF1A-B734-CE43-95FA-F7B4728F6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BRIEF ASIDE OF DATA DENSITY (MORE DEFINITIONS)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45D91C-B537-FA45-92D7-94230655ED7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156B9A-0BCA-D24B-8A82-6C41F4E759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7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535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C3D6-EE7E-DE45-BA77-5C2F570F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0BBF-5B64-E04A-863B-F970CE29E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generally define outliers in our data as an observation that defers significantly from the central subset of our data</a:t>
            </a:r>
          </a:p>
          <a:p>
            <a:r>
              <a:rPr lang="en-US" dirty="0"/>
              <a:t>Outliers cause significant issues in our modeling process because they distribute our central prediction</a:t>
            </a:r>
          </a:p>
          <a:p>
            <a:pPr lvl="1"/>
            <a:r>
              <a:rPr lang="en-US" dirty="0"/>
              <a:t>Remember when looking at issues with OLS a single outlier could entirely destroy a model</a:t>
            </a:r>
          </a:p>
          <a:p>
            <a:r>
              <a:rPr lang="en-US" dirty="0"/>
              <a:t>There are a few methods for detecting outliers: </a:t>
            </a:r>
          </a:p>
          <a:p>
            <a:pPr lvl="1"/>
            <a:r>
              <a:rPr lang="en-US" dirty="0" err="1"/>
              <a:t>Scattergram</a:t>
            </a:r>
            <a:r>
              <a:rPr lang="en-US" dirty="0"/>
              <a:t>: this allows you to visualize where outliers are located and record their indices</a:t>
            </a:r>
          </a:p>
          <a:p>
            <a:pPr lvl="1"/>
            <a:r>
              <a:rPr lang="en-US" dirty="0"/>
              <a:t>IQR: typically you calculate the Q1 and Q3 and outliers are classified as observations that sit 1.5x outside of either bound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623AD-46A4-9C41-B1D5-7988EDE04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WE DETECT OUTLIERS IN OUR DATA?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DA887F-6FBA-814B-8322-7D5A9E02FBC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30,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C604E2-CD3F-BF41-9C44-EAEC8DB3C2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8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09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229C-8D64-6F4C-8302-72E7C2873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02F15-5CD8-AD49-889A-95366C33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C1F9-DA83-394C-90EE-468E14F22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B0510-861E-7143-8526-CF9DD21760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51AF-D02F-524E-8F02-E2B7E6797E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9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339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5787"/>
      </a:accent1>
      <a:accent2>
        <a:srgbClr val="153261"/>
      </a:accent2>
      <a:accent3>
        <a:srgbClr val="5086DE"/>
      </a:accent3>
      <a:accent4>
        <a:srgbClr val="6D8DC1"/>
      </a:accent4>
      <a:accent5>
        <a:srgbClr val="DE2226"/>
      </a:accent5>
      <a:accent6>
        <a:srgbClr val="C90303"/>
      </a:accent6>
      <a:hlink>
        <a:srgbClr val="5086DE"/>
      </a:hlink>
      <a:folHlink>
        <a:srgbClr val="6D8DC1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2710</TotalTime>
  <Words>1266</Words>
  <Application>Microsoft Macintosh PowerPoint</Application>
  <PresentationFormat>Custom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Segoe UI Light</vt:lpstr>
      <vt:lpstr>Wingdings</vt:lpstr>
      <vt:lpstr>Wingdings 3</vt:lpstr>
      <vt:lpstr>Office Theme</vt:lpstr>
      <vt:lpstr>General Meeting #11</vt:lpstr>
      <vt:lpstr>Previous Discussion of Techniques</vt:lpstr>
      <vt:lpstr>Data Normality</vt:lpstr>
      <vt:lpstr>Defining Our Terms</vt:lpstr>
      <vt:lpstr>Where Normalization Falls</vt:lpstr>
      <vt:lpstr>Defining Normalization *Academically*</vt:lpstr>
      <vt:lpstr>Data Density</vt:lpstr>
      <vt:lpstr>Outliers</vt:lpstr>
      <vt:lpstr>Scaling</vt:lpstr>
      <vt:lpstr>Min-Max Scaler</vt:lpstr>
      <vt:lpstr>Max-Abs Scaler</vt:lpstr>
      <vt:lpstr>Standard Scaler</vt:lpstr>
      <vt:lpstr>Robust Scaler</vt:lpstr>
      <vt:lpstr>Standardization</vt:lpstr>
      <vt:lpstr>Log Transformation</vt:lpstr>
      <vt:lpstr>Box Cox Transformation</vt:lpstr>
    </vt:vector>
  </TitlesOfParts>
  <Company>Evercore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Cheng, Catherine</dc:creator>
  <cp:lastModifiedBy>Alexander Nelson</cp:lastModifiedBy>
  <cp:revision>94</cp:revision>
  <dcterms:created xsi:type="dcterms:W3CDTF">2019-07-31T14:17:10Z</dcterms:created>
  <dcterms:modified xsi:type="dcterms:W3CDTF">2021-10-31T06:54:15Z</dcterms:modified>
</cp:coreProperties>
</file>